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80" r:id="rId5"/>
    <p:sldId id="259" r:id="rId6"/>
    <p:sldId id="261" r:id="rId7"/>
    <p:sldId id="27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7B80-3D65-41B6-97AC-01C3B6B31CB4}" type="datetimeFigureOut">
              <a:rPr lang="fr-FR" smtClean="0"/>
              <a:t>14/10/2019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C6729-2AEB-434A-A9DD-5BE07DD1E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43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FD3E-31C2-47DD-A22D-3F903361D368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71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E673-92C6-4369-B636-68ECBFBB2524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88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1C0E-8735-4E25-93D6-4D4E0871876F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27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095-C085-4AAF-9F8F-DB463274B719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38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D1E9-50A6-44DC-BA4A-1B329FE38F35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2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9D59-6B28-4612-B722-4D8B4E662BC1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43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636-D731-4CEA-B277-2CD071036B94}" type="datetime1">
              <a:rPr lang="fr-FR" smtClean="0"/>
              <a:t>14/10/2019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4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D6F-C967-4715-9179-9465FEFDA9A9}" type="datetime1">
              <a:rPr lang="fr-FR" smtClean="0"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92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A5FE-A960-4175-8054-DA88E9E21EA0}" type="datetime1">
              <a:rPr lang="fr-FR" smtClean="0"/>
              <a:t>14/10/2019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4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CCFD-BB34-4851-9CFB-A2B3AEF4BF7C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80B9-E8A3-46F7-8DD5-88D21E087D36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98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7000">
              <a:srgbClr val="97E4FF"/>
            </a:gs>
            <a:gs pos="70000">
              <a:srgbClr val="C4D6EB"/>
            </a:gs>
            <a:gs pos="91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C5FE-E7AD-49FF-B661-62EFFE296680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29B1-4553-4EAD-8CB8-3E983A35EC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6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45738"/>
            <a:ext cx="9525000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7104" y="1133439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fr-FR" sz="36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« Ces adolescents 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qui croquent la vie</a:t>
            </a:r>
          </a:p>
          <a:p>
            <a:pPr marL="0" indent="0" algn="ctr">
              <a:buNone/>
            </a:pPr>
            <a:r>
              <a:rPr lang="fr-FR" sz="4000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jusqu’au bout »</a:t>
            </a:r>
          </a:p>
          <a:p>
            <a:pPr marL="0" indent="0" algn="ctr">
              <a:buNone/>
            </a:pPr>
            <a:endParaRPr lang="fr-FR" sz="3600" i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88102" y="4511499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Florence Jounis-Jahan</a:t>
            </a:r>
          </a:p>
          <a:p>
            <a:pPr algn="ctr"/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Infirmière-puéricultrice ERRSPP Nantes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24958" y="5802362"/>
            <a:ext cx="7992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3ème Congrès international du Réseau Francophone de Soins Palliatifs Pédiatriques</a:t>
            </a:r>
          </a:p>
          <a:p>
            <a:pPr algn="ctr"/>
            <a:r>
              <a:rPr lang="fr-FR" dirty="0" smtClean="0">
                <a:solidFill>
                  <a:srgbClr val="00B0F0"/>
                </a:solidFill>
              </a:rPr>
              <a:t>Liège 4 &amp; 5 octobre 2018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4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dirty="0">
                <a:solidFill>
                  <a:srgbClr val="7030A0"/>
                </a:solidFill>
                <a:latin typeface="Comic Sans MS" pitchFamily="66" charset="0"/>
              </a:rPr>
              <a:t>« Ces adolescents qui croquent la vie jusqu’au bout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Suspendre le savoir que l’autre va mourir…</a:t>
            </a:r>
          </a:p>
          <a:p>
            <a:pPr marL="0" indent="0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rgbClr val="0070C0"/>
                </a:solidFill>
              </a:rPr>
              <a:t>« Faire du désir de l’autre une promenade »   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         Éric Fiat </a:t>
            </a:r>
            <a:r>
              <a:rPr lang="fr-FR" sz="2000" dirty="0" smtClean="0">
                <a:solidFill>
                  <a:srgbClr val="0070C0"/>
                </a:solidFill>
              </a:rPr>
              <a:t>(SFAP 2018)</a:t>
            </a:r>
          </a:p>
          <a:p>
            <a:pPr marL="0" indent="0">
              <a:buNone/>
            </a:pPr>
            <a:endParaRPr lang="fr-FR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Merci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3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20688"/>
            <a:ext cx="4660900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altLang="fr-FR" sz="3400" dirty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fr-FR" altLang="fr-FR" sz="3400" dirty="0" smtClean="0">
                <a:solidFill>
                  <a:srgbClr val="7030A0"/>
                </a:solidFill>
                <a:latin typeface="Comic Sans MS" pitchFamily="66" charset="0"/>
              </a:rPr>
              <a:t>« Ces adolescents qui croquent la vie jusqu’au bout »</a:t>
            </a:r>
            <a:endParaRPr lang="fr-FR" altLang="fr-FR" sz="44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537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fr-FR" altLang="fr-FR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L’adolescence</a:t>
            </a:r>
            <a:endParaRPr lang="fr-FR" altLang="fr-FR" sz="32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L’adolescent en soins palliatifs</a:t>
            </a:r>
          </a:p>
          <a:p>
            <a:pPr marL="400050" lvl="1" indent="0">
              <a:buNone/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- L’expression du désir</a:t>
            </a:r>
          </a:p>
          <a:p>
            <a:pPr marL="400050" lvl="1" indent="0">
              <a:buNone/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- Rester vivant</a:t>
            </a:r>
          </a:p>
          <a:p>
            <a:pPr eaLnBrk="1" hangingPunct="1">
              <a:defRPr/>
            </a:pPr>
            <a:r>
              <a:rPr lang="fr-FR" altLang="fr-FR" sz="3200" dirty="0" smtClean="0">
                <a:solidFill>
                  <a:srgbClr val="0070C0"/>
                </a:solidFill>
              </a:rPr>
              <a:t>Prendre soin de l’ado en soins palliatifs</a:t>
            </a:r>
          </a:p>
          <a:p>
            <a:pPr eaLnBrk="1" hangingPunct="1"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L’héritage</a:t>
            </a:r>
            <a:endParaRPr lang="fr-FR" altLang="fr-FR" sz="3200" dirty="0" smtClean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48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5688632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altLang="fr-FR" sz="3400" dirty="0">
                <a:latin typeface="Comic Sans MS" pitchFamily="66" charset="0"/>
              </a:rPr>
              <a:t>    </a:t>
            </a:r>
            <a:r>
              <a:rPr lang="fr-FR" altLang="fr-FR" sz="4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l’adolescence</a:t>
            </a:r>
            <a:endParaRPr lang="fr-FR" altLang="fr-FR" sz="4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537075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fr-FR" altLang="fr-FR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 Grandir »</a:t>
            </a:r>
          </a:p>
          <a:p>
            <a:pPr eaLnBrk="1" hangingPunct="1"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Processus de subjectivation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fr-FR" altLang="fr-FR" sz="3200" dirty="0">
                <a:solidFill>
                  <a:srgbClr val="0070C0"/>
                </a:solidFill>
              </a:rPr>
              <a:t>Construction d’une identité</a:t>
            </a:r>
          </a:p>
          <a:p>
            <a:pPr marL="857250" lvl="2" indent="0">
              <a:buNone/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- Le conflit</a:t>
            </a:r>
          </a:p>
          <a:p>
            <a:pPr marL="857250" lvl="2" indent="0">
              <a:buNone/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- L’opposition</a:t>
            </a:r>
          </a:p>
          <a:p>
            <a:pPr marL="857250" lvl="2" indent="0">
              <a:buNone/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- La sexualité </a:t>
            </a:r>
          </a:p>
          <a:p>
            <a:pPr marL="857250" lvl="2" indent="0">
              <a:buNone/>
              <a:defRPr/>
            </a:pPr>
            <a:endParaRPr lang="fr-FR" altLang="fr-FR" sz="2200" dirty="0" smtClean="0">
              <a:solidFill>
                <a:srgbClr val="0070C0"/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fr-FR" altLang="fr-FR" sz="2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L’âge des contradictions </a:t>
            </a:r>
            <a:endParaRPr lang="fr-FR" altLang="fr-FR" sz="2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188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620688"/>
            <a:ext cx="5688632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altLang="fr-FR" sz="3400" dirty="0">
                <a:latin typeface="Comic Sans MS" pitchFamily="66" charset="0"/>
              </a:rPr>
              <a:t>    </a:t>
            </a:r>
            <a:r>
              <a:rPr lang="fr-FR" altLang="fr-FR" sz="4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l’adolescence</a:t>
            </a:r>
            <a:endParaRPr lang="fr-FR" altLang="fr-FR" sz="4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53707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None/>
              <a:defRPr/>
            </a:pPr>
            <a:r>
              <a:rPr lang="fr-FR" altLang="fr-FR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 Grandir »</a:t>
            </a:r>
          </a:p>
          <a:p>
            <a:pPr eaLnBrk="1" hangingPunct="1">
              <a:defRPr/>
            </a:pPr>
            <a:r>
              <a:rPr lang="fr-FR" altLang="fr-FR" dirty="0" smtClean="0">
                <a:solidFill>
                  <a:srgbClr val="0070C0"/>
                </a:solidFill>
              </a:rPr>
              <a:t>Un théâtre de transformation </a:t>
            </a:r>
            <a:endParaRPr lang="fr-FR" altLang="fr-FR" sz="2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fr-FR" altLang="fr-FR" sz="2600" dirty="0" smtClean="0">
                <a:solidFill>
                  <a:srgbClr val="0070C0"/>
                </a:solidFill>
              </a:rPr>
              <a:t>Le corps</a:t>
            </a:r>
          </a:p>
          <a:p>
            <a:pPr marL="857250" lvl="2" indent="0">
              <a:buNone/>
              <a:defRPr/>
            </a:pPr>
            <a:r>
              <a:rPr lang="fr-FR" altLang="fr-FR" sz="2200" dirty="0" smtClean="0">
                <a:solidFill>
                  <a:srgbClr val="0070C0"/>
                </a:solidFill>
              </a:rPr>
              <a:t>- Une mutation</a:t>
            </a:r>
          </a:p>
          <a:p>
            <a:pPr marL="857250" lvl="2" indent="0">
              <a:buNone/>
              <a:defRPr/>
            </a:pPr>
            <a:r>
              <a:rPr lang="fr-FR" altLang="fr-FR" sz="2200" dirty="0" smtClean="0">
                <a:solidFill>
                  <a:srgbClr val="0070C0"/>
                </a:solidFill>
              </a:rPr>
              <a:t>- L’émergence du doute</a:t>
            </a:r>
          </a:p>
          <a:p>
            <a:pPr marL="857250" lvl="2" indent="0">
              <a:buNone/>
              <a:defRPr/>
            </a:pPr>
            <a:r>
              <a:rPr lang="fr-FR" altLang="fr-FR" sz="2200" dirty="0" smtClean="0">
                <a:solidFill>
                  <a:srgbClr val="0070C0"/>
                </a:solidFill>
              </a:rPr>
              <a:t>- La sexualité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fr-FR" altLang="fr-FR" sz="2600" dirty="0" smtClean="0">
                <a:solidFill>
                  <a:srgbClr val="0070C0"/>
                </a:solidFill>
              </a:rPr>
              <a:t>La famille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fr-FR" altLang="fr-FR" sz="2600" dirty="0" smtClean="0">
                <a:solidFill>
                  <a:srgbClr val="0070C0"/>
                </a:solidFill>
              </a:rPr>
              <a:t>Le cercle social</a:t>
            </a:r>
          </a:p>
          <a:p>
            <a:pPr marL="457200" lvl="1" indent="0">
              <a:buNone/>
              <a:defRPr/>
            </a:pPr>
            <a:endParaRPr lang="fr-FR" altLang="fr-FR" sz="2600" dirty="0" smtClean="0">
              <a:solidFill>
                <a:srgbClr val="0070C0"/>
              </a:solidFill>
            </a:endParaRPr>
          </a:p>
          <a:p>
            <a:pPr lvl="1" algn="ctr">
              <a:buFont typeface="Wingdings" panose="05000000000000000000" pitchFamily="2" charset="2"/>
              <a:buChar char="Ø"/>
              <a:defRPr/>
            </a:pPr>
            <a:r>
              <a:rPr lang="fr-FR" altLang="fr-FR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« un pavé dans la marre »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2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L’adolescent en soins palliatifs</a:t>
            </a:r>
            <a:endParaRPr lang="fr-FR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 La menace mortifère »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Déséquilibre psychique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Sentiment de vulnérabilité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</a:rPr>
              <a:t>Estime de soi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</a:rPr>
              <a:t>Dévalorisation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</a:rPr>
              <a:t>Confiance en soi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Le temps en suspend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La </a:t>
            </a:r>
            <a:r>
              <a:rPr lang="fr-FR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mort « truste » le jeune</a:t>
            </a:r>
          </a:p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6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7030A0"/>
                </a:solidFill>
                <a:latin typeface="Comic Sans MS" panose="030F0702030302020204" pitchFamily="66" charset="0"/>
              </a:rPr>
              <a:t>L’adolescent en soins palliatifs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 Restez vivant dans une zone d’existence inconnue »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survie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70C0"/>
                </a:solidFill>
              </a:rPr>
              <a:t>L’ anesthésie par la douleur de Germain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pulsion de vie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70C0"/>
                </a:solidFill>
              </a:rPr>
              <a:t>La colère de Pauline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 négociation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70C0"/>
                </a:solidFill>
              </a:rPr>
              <a:t>La compliance thérapeutique d’</a:t>
            </a:r>
            <a:r>
              <a:rPr lang="fr-FR" sz="2600" dirty="0" err="1" smtClean="0">
                <a:solidFill>
                  <a:srgbClr val="0070C0"/>
                </a:solidFill>
              </a:rPr>
              <a:t>Etan</a:t>
            </a:r>
            <a:endParaRPr lang="fr-FR" sz="2600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La déprime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olidFill>
                  <a:srgbClr val="0070C0"/>
                </a:solidFill>
              </a:rPr>
              <a:t>L’isolement de Tristan</a:t>
            </a:r>
          </a:p>
          <a:p>
            <a:r>
              <a:rPr lang="fr-FR" sz="3100" dirty="0">
                <a:solidFill>
                  <a:srgbClr val="0070C0"/>
                </a:solidFill>
              </a:rPr>
              <a:t>Le jeune subit son corps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>
                <a:solidFill>
                  <a:srgbClr val="0070C0"/>
                </a:solidFill>
              </a:rPr>
              <a:t>La perte d’autonomie de Germain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>
                <a:solidFill>
                  <a:srgbClr val="0070C0"/>
                </a:solidFill>
              </a:rPr>
              <a:t>La déformation physique de Pauline</a:t>
            </a:r>
          </a:p>
          <a:p>
            <a:pPr marL="0" indent="0">
              <a:buNone/>
            </a:pPr>
            <a:endParaRPr lang="fr-FR" sz="2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4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L’adolescent en soins palliatifs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fr-FR" sz="7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 La </a:t>
            </a:r>
            <a:r>
              <a:rPr lang="fr-FR" sz="7600" dirty="0">
                <a:solidFill>
                  <a:srgbClr val="00B0F0"/>
                </a:solidFill>
                <a:latin typeface="Comic Sans MS" panose="030F0702030302020204" pitchFamily="66" charset="0"/>
              </a:rPr>
              <a:t>Réminiscence du </a:t>
            </a:r>
            <a:r>
              <a:rPr lang="fr-FR" sz="7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désir » </a:t>
            </a:r>
            <a:endParaRPr lang="fr-FR" sz="76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3100" dirty="0" smtClean="0">
              <a:solidFill>
                <a:srgbClr val="0070C0"/>
              </a:solidFill>
            </a:endParaRPr>
          </a:p>
          <a:p>
            <a:pPr>
              <a:buSzPct val="140000"/>
            </a:pPr>
            <a:r>
              <a:rPr lang="fr-FR" sz="5900" dirty="0" smtClean="0">
                <a:solidFill>
                  <a:srgbClr val="0070C0"/>
                </a:solidFill>
              </a:rPr>
              <a:t> Le désir « traverse » le jeune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200" dirty="0" smtClean="0">
                <a:solidFill>
                  <a:srgbClr val="0070C0"/>
                </a:solidFill>
              </a:rPr>
              <a:t>La volonté de passer le bac de français pour Camille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200" dirty="0" smtClean="0">
                <a:solidFill>
                  <a:srgbClr val="0070C0"/>
                </a:solidFill>
              </a:rPr>
              <a:t>Envie d’être grisé par la vitesse pour Germain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200" dirty="0" smtClean="0">
                <a:solidFill>
                  <a:srgbClr val="0070C0"/>
                </a:solidFill>
              </a:rPr>
              <a:t>Le désir de vivre une expérience </a:t>
            </a:r>
            <a:r>
              <a:rPr lang="fr-FR" sz="4200" dirty="0">
                <a:solidFill>
                  <a:srgbClr val="0070C0"/>
                </a:solidFill>
              </a:rPr>
              <a:t>sexuelle </a:t>
            </a:r>
            <a:r>
              <a:rPr lang="fr-FR" sz="4200" dirty="0" smtClean="0">
                <a:solidFill>
                  <a:srgbClr val="0070C0"/>
                </a:solidFill>
              </a:rPr>
              <a:t>pour Tristan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3100" dirty="0">
              <a:solidFill>
                <a:srgbClr val="0070C0"/>
              </a:solidFill>
            </a:endParaRPr>
          </a:p>
          <a:p>
            <a:pPr>
              <a:buSzPct val="140000"/>
            </a:pPr>
            <a:r>
              <a:rPr lang="fr-FR" sz="5900" dirty="0" smtClean="0">
                <a:solidFill>
                  <a:srgbClr val="0070C0"/>
                </a:solidFill>
              </a:rPr>
              <a:t>La spiritualité comme sens à l’existence</a:t>
            </a:r>
          </a:p>
          <a:p>
            <a:pPr>
              <a:buSzPct val="100000"/>
              <a:buFont typeface="Wingdings" panose="05000000000000000000" pitchFamily="2" charset="2"/>
              <a:buChar char="ü"/>
            </a:pPr>
            <a:r>
              <a:rPr lang="fr-FR" sz="4500" dirty="0" smtClean="0">
                <a:solidFill>
                  <a:srgbClr val="0070C0"/>
                </a:solidFill>
              </a:rPr>
              <a:t>Les discussions philosophiques de Germain</a:t>
            </a:r>
          </a:p>
          <a:p>
            <a:pPr>
              <a:buSzPct val="100000"/>
              <a:buFont typeface="Wingdings" panose="05000000000000000000" pitchFamily="2" charset="2"/>
              <a:buChar char="ü"/>
            </a:pPr>
            <a:r>
              <a:rPr lang="fr-FR" sz="4500" dirty="0" smtClean="0">
                <a:solidFill>
                  <a:srgbClr val="0070C0"/>
                </a:solidFill>
              </a:rPr>
              <a:t>La quête de réparation de Pauline</a:t>
            </a:r>
          </a:p>
          <a:p>
            <a:pPr marL="0" indent="0">
              <a:buSzPct val="100000"/>
              <a:buNone/>
            </a:pPr>
            <a:endParaRPr lang="fr-FR" sz="31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FR" dirty="0" smtClean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5900" dirty="0">
                <a:solidFill>
                  <a:srgbClr val="7030A0"/>
                </a:solidFill>
                <a:latin typeface="Comic Sans MS" panose="030F0702030302020204" pitchFamily="66" charset="0"/>
              </a:rPr>
              <a:t>« Le désir ne disparait jamais </a:t>
            </a:r>
            <a:r>
              <a:rPr lang="fr-FR" sz="59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»</a:t>
            </a:r>
            <a:endParaRPr lang="fr-FR" sz="59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Prendre soi de l’ado en fin de vie</a:t>
            </a:r>
            <a:endParaRPr lang="fr-FR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S’adapter à la temporalité du jeune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0070C0"/>
                </a:solidFill>
              </a:rPr>
              <a:t>Vivre le moment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0070C0"/>
                </a:solidFill>
              </a:rPr>
              <a:t>Être disponible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0070C0"/>
                </a:solidFill>
              </a:rPr>
              <a:t>Ne pas chercher à agir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Aller à sa rencontre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La juste proximité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0070C0"/>
                </a:solidFill>
              </a:rPr>
              <a:t> les confidences de Germain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Se laisser « toucher </a:t>
            </a:r>
            <a:r>
              <a:rPr lang="fr-FR" sz="2400" dirty="0" smtClean="0">
                <a:solidFill>
                  <a:srgbClr val="0070C0"/>
                </a:solidFill>
              </a:rPr>
              <a:t>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0070C0"/>
                </a:solidFill>
              </a:rPr>
              <a:t> la capacité fédératrice de Pauline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Accueillir l’expérience de la finitude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rgbClr val="0070C0"/>
                </a:solidFill>
              </a:rPr>
              <a:t> la rencontre de Germain avec la mort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5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Prendre soi de l’ado en fin de vie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Permettre l’héritage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Laisser une trace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Chasser les peurs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Élaborer un projet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70C0"/>
                </a:solidFill>
              </a:rPr>
              <a:t>Le projet de voyage d’</a:t>
            </a:r>
            <a:r>
              <a:rPr lang="fr-FR" sz="2800" dirty="0" err="1" smtClean="0">
                <a:solidFill>
                  <a:srgbClr val="0070C0"/>
                </a:solidFill>
              </a:rPr>
              <a:t>Etan</a:t>
            </a:r>
            <a:endParaRPr lang="fr-FR" sz="28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70C0"/>
                </a:solidFill>
              </a:rPr>
              <a:t>Le tatouage de Pauline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 smtClean="0">
                <a:solidFill>
                  <a:srgbClr val="0070C0"/>
                </a:solidFill>
              </a:rPr>
              <a:t>La préparation de la cérémonie funéraire de Camille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Liege 4/10/2018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29B1-4553-4EAD-8CB8-3E983A35ECB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9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180</Words>
  <Application>Microsoft Office PowerPoint</Application>
  <PresentationFormat>Affichage à l'écran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Thème Office</vt:lpstr>
      <vt:lpstr>Présentation PowerPoint</vt:lpstr>
      <vt:lpstr>    « Ces adolescents qui croquent la vie jusqu’au bout »</vt:lpstr>
      <vt:lpstr>    l’adolescence</vt:lpstr>
      <vt:lpstr>    l’adolescence</vt:lpstr>
      <vt:lpstr>L’adolescent en soins palliatifs</vt:lpstr>
      <vt:lpstr>L’adolescent en soins palliatifs</vt:lpstr>
      <vt:lpstr>L’adolescent en soins palliatifs</vt:lpstr>
      <vt:lpstr>Prendre soi de l’ado en fin de vie</vt:lpstr>
      <vt:lpstr>Prendre soi de l’ado en fin de vie</vt:lpstr>
      <vt:lpstr>« Ces adolescents qui croquent la vie jusqu’au bout »</vt:lpstr>
    </vt:vector>
  </TitlesOfParts>
  <Company>CHU de 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JOUNIS-JAHAN Florence</dc:creator>
  <cp:lastModifiedBy>Emmanuelle Vanbesien</cp:lastModifiedBy>
  <cp:revision>50</cp:revision>
  <dcterms:created xsi:type="dcterms:W3CDTF">2018-09-21T07:15:18Z</dcterms:created>
  <dcterms:modified xsi:type="dcterms:W3CDTF">2019-10-14T06:50:53Z</dcterms:modified>
</cp:coreProperties>
</file>